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  <p:sldMasterId id="2147483795" r:id="rId2"/>
    <p:sldMasterId id="2147483808" r:id="rId3"/>
  </p:sldMasterIdLst>
  <p:notesMasterIdLst>
    <p:notesMasterId r:id="rId40"/>
  </p:notesMasterIdLst>
  <p:sldIdLst>
    <p:sldId id="454" r:id="rId4"/>
    <p:sldId id="460" r:id="rId5"/>
    <p:sldId id="461" r:id="rId6"/>
    <p:sldId id="459" r:id="rId7"/>
    <p:sldId id="462" r:id="rId8"/>
    <p:sldId id="464" r:id="rId9"/>
    <p:sldId id="463" r:id="rId10"/>
    <p:sldId id="468" r:id="rId11"/>
    <p:sldId id="508" r:id="rId12"/>
    <p:sldId id="471" r:id="rId13"/>
    <p:sldId id="466" r:id="rId14"/>
    <p:sldId id="481" r:id="rId15"/>
    <p:sldId id="456" r:id="rId16"/>
    <p:sldId id="455" r:id="rId17"/>
    <p:sldId id="457" r:id="rId18"/>
    <p:sldId id="458" r:id="rId19"/>
    <p:sldId id="465" r:id="rId20"/>
    <p:sldId id="475" r:id="rId21"/>
    <p:sldId id="482" r:id="rId22"/>
    <p:sldId id="483" r:id="rId23"/>
    <p:sldId id="477" r:id="rId24"/>
    <p:sldId id="478" r:id="rId25"/>
    <p:sldId id="480" r:id="rId26"/>
    <p:sldId id="479" r:id="rId27"/>
    <p:sldId id="473" r:id="rId28"/>
    <p:sldId id="469" r:id="rId29"/>
    <p:sldId id="470" r:id="rId30"/>
    <p:sldId id="472" r:id="rId31"/>
    <p:sldId id="474" r:id="rId32"/>
    <p:sldId id="486" r:id="rId33"/>
    <p:sldId id="510" r:id="rId34"/>
    <p:sldId id="485" r:id="rId35"/>
    <p:sldId id="512" r:id="rId36"/>
    <p:sldId id="467" r:id="rId37"/>
    <p:sldId id="509" r:id="rId38"/>
    <p:sldId id="513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94671" autoAdjust="0"/>
  </p:normalViewPr>
  <p:slideViewPr>
    <p:cSldViewPr>
      <p:cViewPr varScale="1">
        <p:scale>
          <a:sx n="56" d="100"/>
          <a:sy n="56" d="100"/>
        </p:scale>
        <p:origin x="143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9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B78D2C8-7FE6-49FB-A087-F764EF59E21C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5B8138-9DAE-4B0F-88D5-37C93A51F7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956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C854018-A3A2-4CFF-A2A2-60BA0174BAB1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7242274-6C8F-4D3A-B4C9-D4B32448A3B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952512"/>
      </p:ext>
    </p:extLst>
  </p:cSld>
  <p:clrMapOvr>
    <a:masterClrMapping/>
  </p:clrMapOvr>
  <p:transition advClick="0" advTm="7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D37A952-0827-40A2-8BC3-DC002EA5EFAA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C8A53F9-E624-4273-BACB-EA06F043FB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7027563"/>
      </p:ext>
    </p:extLst>
  </p:cSld>
  <p:clrMapOvr>
    <a:masterClrMapping/>
  </p:clrMapOvr>
  <p:transition advClick="0" advTm="7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E981086-DEA4-4E04-8C32-4F4C0E229034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75A1394-38D9-4226-8468-7F6F66FA4C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2444214"/>
      </p:ext>
    </p:extLst>
  </p:cSld>
  <p:clrMapOvr>
    <a:masterClrMapping/>
  </p:clrMapOvr>
  <p:transition advClick="0" advTm="7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395AD-CA60-4696-97F3-AA1F9A3D82ED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16254-BBC0-4060-81E7-D09E89AB25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8659136"/>
      </p:ext>
    </p:extLst>
  </p:cSld>
  <p:clrMapOvr>
    <a:masterClrMapping/>
  </p:clrMapOvr>
  <p:transition advClick="0" advTm="7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40EBD-7FDC-4FD7-90F6-CD70996AFCC4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5AF62-1E5F-47EA-A13D-CC30602731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6538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7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4B25BF4-4C89-40A8-8A68-C0CC1C37BAED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6CDDE53-414E-419A-ACE7-B0F8658E758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779114"/>
      </p:ext>
    </p:extLst>
  </p:cSld>
  <p:clrMapOvr>
    <a:masterClrMapping/>
  </p:clrMapOvr>
  <p:transition advClick="0" advTm="7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1053CDE-811B-4D89-830C-4F748CE9D77C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66BBF92-F8CA-463E-9510-A733654A7C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6610275"/>
      </p:ext>
    </p:extLst>
  </p:cSld>
  <p:clrMapOvr>
    <a:masterClrMapping/>
  </p:clrMapOvr>
  <p:transition advClick="0" advTm="7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B6CB421-32D1-4BAD-860E-B7C9C3FF510E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A9C6DDC-7782-406D-8E89-B6C2D9B65D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4440028"/>
      </p:ext>
    </p:extLst>
  </p:cSld>
  <p:clrMapOvr>
    <a:masterClrMapping/>
  </p:clrMapOvr>
  <p:transition advClick="0" advTm="7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60E5689-2C9A-4208-9609-BAA14FB96FF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88EEB8E-7806-4F07-B253-49F81F7DCC5F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015590"/>
      </p:ext>
    </p:extLst>
  </p:cSld>
  <p:clrMapOvr>
    <a:masterClrMapping/>
  </p:clrMapOvr>
  <p:transition advClick="0" advTm="7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809CECA-E381-4CFF-BF0D-34FD01951B43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14FED06-EA1D-44AA-ACEA-12BDBB9947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3787427"/>
      </p:ext>
    </p:extLst>
  </p:cSld>
  <p:clrMapOvr>
    <a:masterClrMapping/>
  </p:clrMapOvr>
  <p:transition advClick="0" advTm="7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79FE054-C871-4926-994A-0A63F5FC5310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4D73881-36D6-49B0-BB38-41AFD0F085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6901543"/>
      </p:ext>
    </p:extLst>
  </p:cSld>
  <p:clrMapOvr>
    <a:masterClrMapping/>
  </p:clrMapOvr>
  <p:transition advClick="0" advTm="7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3212FE1-CF6F-4014-87D4-DAD63885D686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F65A44F-6E82-49C8-813B-92746BA89EB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803822"/>
      </p:ext>
    </p:extLst>
  </p:cSld>
  <p:clrMapOvr>
    <a:masterClrMapping/>
  </p:clrMapOvr>
  <p:transition advClick="0" advTm="7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F360CB8-1744-47AE-A5D1-F28305C2666E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D976C95-EDCE-4E1F-89C3-345ABD83216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260501"/>
      </p:ext>
    </p:extLst>
  </p:cSld>
  <p:clrMapOvr>
    <a:masterClrMapping/>
  </p:clrMapOvr>
  <p:transition advClick="0" advTm="7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EFAC9"/>
                </a:solidFill>
                <a:latin typeface="Constantia"/>
              </a:defRPr>
            </a:lvl1pPr>
          </a:lstStyle>
          <a:p>
            <a:pPr>
              <a:defRPr/>
            </a:pPr>
            <a:fld id="{D3652C8F-707A-4336-85B2-138D04FF88BA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EFAC9"/>
                </a:solidFill>
                <a:latin typeface="Constanti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rgbClr val="FEFAC9"/>
                </a:solidFill>
                <a:latin typeface="Constantia" panose="02030602050306030303" pitchFamily="18" charset="0"/>
              </a:defRPr>
            </a:lvl1pPr>
          </a:lstStyle>
          <a:p>
            <a:fld id="{1A31C75A-3BD4-4095-B49D-4CE4FE0DD97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 advClick="0" advTm="7000">
    <p:wip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9" name="Дата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1E9A86-609D-466D-AD6E-B6F2E64D520F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1EAEE"/>
                </a:solidFill>
              </a:defRPr>
            </a:lvl1pPr>
          </a:lstStyle>
          <a:p>
            <a:fld id="{C0C5B85C-71FF-4A15-9CDF-5A67323009E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0" r:id="rId1"/>
  </p:sldLayoutIdLst>
  <p:transition advClick="0" advTm="7000">
    <p:wip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shade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2AE997B-3792-4736-897B-CAB64F7D12CE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shade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</a:defRPr>
            </a:lvl1pPr>
          </a:lstStyle>
          <a:p>
            <a:fld id="{2C861E2F-19E9-4701-AE2E-539B67B0E5D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1" r:id="rId1"/>
  </p:sldLayoutIdLst>
  <p:transition advClick="0" advTm="7000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813" y="3429000"/>
            <a:ext cx="7977187" cy="6429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/>
              <a:t>Это все про нас, это все о нас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550" y="188640"/>
            <a:ext cx="8305800" cy="322470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smtClean="0"/>
              <a:t>Вас приветствует </a:t>
            </a:r>
            <a:br>
              <a:rPr lang="ru-RU" sz="4400" smtClean="0"/>
            </a:br>
            <a:r>
              <a:rPr lang="ru-RU" sz="4400" smtClean="0"/>
              <a:t>лечебный факультет  Оренбургского государственного медицинского университета</a:t>
            </a:r>
            <a:endParaRPr lang="ru-RU" sz="4400"/>
          </a:p>
        </p:txBody>
      </p:sp>
      <p:pic>
        <p:nvPicPr>
          <p:cNvPr id="52229" name="Picture 5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005263"/>
            <a:ext cx="2736131" cy="2663825"/>
          </a:xfrm>
          <a:prstGeom prst="flowChartConnector">
            <a:avLst/>
          </a:prstGeom>
          <a:noFill/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Занятия по иностранному языку в лингафонном кабинете</a:t>
            </a:r>
            <a:endParaRPr lang="ru-RU"/>
          </a:p>
        </p:txBody>
      </p:sp>
      <p:pic>
        <p:nvPicPr>
          <p:cNvPr id="26627" name="Picture 2" descr="E:\Фото ОрГМА\In yaz\DSCN347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857375"/>
            <a:ext cx="8512175" cy="4176713"/>
          </a:xfrm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802"/>
            <a:ext cx="8229600" cy="111393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mtClean="0"/>
              <a:t>В здоровом теле, здоровый дух… На занятиях по физической культуре (1 курс)</a:t>
            </a:r>
            <a:endParaRPr lang="ru-RU" sz="3600"/>
          </a:p>
        </p:txBody>
      </p:sp>
      <p:pic>
        <p:nvPicPr>
          <p:cNvPr id="27651" name="Picture 4" descr="p18id6fj1q1soacd11e651crqkgu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27488"/>
            <a:ext cx="38893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 descr="p18id6fj1svufcqd1rmfeot1cs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05263"/>
            <a:ext cx="3960812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p18id6fj1u6qe1lf67c1pq91q4q1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268413"/>
            <a:ext cx="338455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7" descr="p18indns4c19jr1e0fn3rmndi4m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338455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52400"/>
            <a:ext cx="8329642" cy="14906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Мы должны стать не только хорошими врачами, но и хорошими психологами </a:t>
            </a:r>
            <a:r>
              <a:rPr lang="ru-RU" sz="3100" smtClean="0"/>
              <a:t>(на занятиях по общей психологии 2 курс)</a:t>
            </a:r>
            <a:endParaRPr lang="ru-RU" sz="3100"/>
          </a:p>
        </p:txBody>
      </p:sp>
      <p:pic>
        <p:nvPicPr>
          <p:cNvPr id="28675" name="Picture 2" descr="E:\Фото ОрГМА\Psichol\DSCN36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325" y="1871663"/>
            <a:ext cx="8024813" cy="4129087"/>
          </a:xfrm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802"/>
            <a:ext cx="8229600" cy="111393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На занятиях по отоларингологии</a:t>
            </a:r>
            <a:endParaRPr lang="ru-RU"/>
          </a:p>
        </p:txBody>
      </p:sp>
      <p:pic>
        <p:nvPicPr>
          <p:cNvPr id="29699" name="Picture 2" descr="E:\Фото ОрГМА\After 20-05\DSCN363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052513"/>
            <a:ext cx="7929562" cy="5545137"/>
          </a:xfrm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52400"/>
            <a:ext cx="8258204" cy="91914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Будущие отоларингологи</a:t>
            </a:r>
            <a:endParaRPr lang="ru-RU"/>
          </a:p>
        </p:txBody>
      </p:sp>
      <p:pic>
        <p:nvPicPr>
          <p:cNvPr id="30723" name="Picture 2" descr="E:\Фото ОрГМА\After 20-05\DSCN363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196975"/>
            <a:ext cx="8143875" cy="5286375"/>
          </a:xfrm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Осмотр больного с заболеванием носа</a:t>
            </a:r>
            <a:endParaRPr lang="ru-RU"/>
          </a:p>
        </p:txBody>
      </p:sp>
      <p:pic>
        <p:nvPicPr>
          <p:cNvPr id="31747" name="Picture 2" descr="E:\Фото ОрГМА\After 20-05\DSCN3631 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484313"/>
            <a:ext cx="6515100" cy="5022850"/>
          </a:xfrm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152400"/>
            <a:ext cx="8115328" cy="99058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На экзамене по анатомии (2 курс)</a:t>
            </a:r>
            <a:endParaRPr lang="ru-RU"/>
          </a:p>
        </p:txBody>
      </p:sp>
      <p:pic>
        <p:nvPicPr>
          <p:cNvPr id="32771" name="Picture 2" descr="E:\Фото ОрГМА\Anatomy\DSCN2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1285875"/>
            <a:ext cx="7543800" cy="5214938"/>
          </a:xfrm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На занятиях по физиологии (2 курс)</a:t>
            </a:r>
            <a:endParaRPr lang="ru-RU"/>
          </a:p>
        </p:txBody>
      </p:sp>
      <p:pic>
        <p:nvPicPr>
          <p:cNvPr id="33795" name="Picture 2" descr="E:\Фото ОрГМА\Fiziologiya\DSCN349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557338"/>
            <a:ext cx="7446962" cy="4940300"/>
          </a:xfrm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О микробах они знают все. </a:t>
            </a:r>
            <a:br>
              <a:rPr lang="ru-RU" smtClean="0"/>
            </a:br>
            <a:r>
              <a:rPr lang="ru-RU" smtClean="0"/>
              <a:t>Кафедра микробиологии (3 курс)</a:t>
            </a:r>
            <a:endParaRPr lang="ru-RU"/>
          </a:p>
        </p:txBody>
      </p:sp>
      <p:pic>
        <p:nvPicPr>
          <p:cNvPr id="34819" name="Picture 2" descr="E:\Фото ОрГМА\Mikrobiol\DSCN19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4563" y="1671638"/>
            <a:ext cx="6508750" cy="4829175"/>
          </a:xfrm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А еще из нас могут получиться терапевты </a:t>
            </a:r>
            <a:r>
              <a:rPr lang="ru-RU" sz="3100" smtClean="0"/>
              <a:t>(4 курс на занятиях по терапии)</a:t>
            </a:r>
            <a:endParaRPr lang="ru-RU" sz="3100"/>
          </a:p>
        </p:txBody>
      </p:sp>
      <p:pic>
        <p:nvPicPr>
          <p:cNvPr id="35843" name="Picture 2" descr="E:\Фото ОрГМА\Terapiya\k2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524000"/>
            <a:ext cx="7848600" cy="4905375"/>
          </a:xfrm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52400"/>
            <a:ext cx="8186766" cy="106202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На лекции по биологии (1 курс)</a:t>
            </a:r>
            <a:endParaRPr lang="ru-RU"/>
          </a:p>
        </p:txBody>
      </p:sp>
      <p:pic>
        <p:nvPicPr>
          <p:cNvPr id="18435" name="Picture 2" descr="E:\Фото ОрГМА\Biologiya\DSCN348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571625"/>
            <a:ext cx="8526463" cy="4810125"/>
          </a:xfrm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На занятиях по терапии  (4 курс)</a:t>
            </a:r>
            <a:endParaRPr lang="ru-RU"/>
          </a:p>
        </p:txBody>
      </p:sp>
      <p:pic>
        <p:nvPicPr>
          <p:cNvPr id="36867" name="Picture 2" descr="E:\Фото ОрГМА\Terapiya\k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1714500"/>
            <a:ext cx="8189912" cy="4572000"/>
          </a:xfrm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152400"/>
            <a:ext cx="8643998" cy="1219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Хирургия – это дело серьёзное  </a:t>
            </a:r>
            <a:br>
              <a:rPr lang="ru-RU" smtClean="0"/>
            </a:br>
            <a:r>
              <a:rPr lang="ru-RU" sz="3600" smtClean="0"/>
              <a:t>(4 курс на занятиях по факультетской хирургии)</a:t>
            </a:r>
            <a:endParaRPr lang="ru-RU" sz="3600"/>
          </a:p>
        </p:txBody>
      </p:sp>
      <p:pic>
        <p:nvPicPr>
          <p:cNvPr id="37891" name="Picture 2" descr="E:\Фото ОрГМА\Nuzov\DSCN354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5938" y="1524000"/>
            <a:ext cx="5064125" cy="5081588"/>
          </a:xfrm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Хочешь быть хирургом – иди учиться на лечебный факультет!</a:t>
            </a:r>
            <a:endParaRPr lang="ru-RU"/>
          </a:p>
        </p:txBody>
      </p:sp>
      <p:pic>
        <p:nvPicPr>
          <p:cNvPr id="38915" name="Picture 2" descr="E:\Фото ОрГМА\Nuzov\DSCN354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0188" y="1524000"/>
            <a:ext cx="5680075" cy="4978400"/>
          </a:xfrm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На занятиях по топографической анатомии (4курс)</a:t>
            </a:r>
            <a:endParaRPr lang="ru-RU"/>
          </a:p>
        </p:txBody>
      </p:sp>
      <p:pic>
        <p:nvPicPr>
          <p:cNvPr id="39939" name="Picture 2" descr="E:\Фото ОрГМА\Oper Chir\DSCN286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63" y="1524000"/>
            <a:ext cx="7358062" cy="4911725"/>
          </a:xfrm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На </a:t>
            </a:r>
            <a:r>
              <a:rPr lang="ru-RU" b="1" smtClean="0"/>
              <a:t>экзамене</a:t>
            </a:r>
            <a:r>
              <a:rPr lang="ru-RU" smtClean="0"/>
              <a:t> по топографической анатомии (4 курс)</a:t>
            </a:r>
            <a:endParaRPr lang="ru-RU"/>
          </a:p>
        </p:txBody>
      </p:sp>
      <p:pic>
        <p:nvPicPr>
          <p:cNvPr id="40963" name="Picture 2" descr="E:\Фото ОрГМА\Oper Chir\Dscn197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813" y="1524000"/>
            <a:ext cx="7572375" cy="5021263"/>
          </a:xfrm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Знания по всем предметам мы проверяем  на компьютерах</a:t>
            </a:r>
            <a:endParaRPr lang="ru-RU"/>
          </a:p>
        </p:txBody>
      </p:sp>
      <p:pic>
        <p:nvPicPr>
          <p:cNvPr id="41987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484313"/>
            <a:ext cx="6553200" cy="49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152400"/>
            <a:ext cx="8472518" cy="176443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smtClean="0"/>
              <a:t>Отличниками не рождаются, отличниками становятся </a:t>
            </a:r>
            <a:br>
              <a:rPr lang="ru-RU" sz="3600" smtClean="0"/>
            </a:br>
            <a:r>
              <a:rPr lang="ru-RU" sz="3600" smtClean="0"/>
              <a:t>в медицинском университете</a:t>
            </a:r>
            <a:endParaRPr lang="ru-RU" sz="3600"/>
          </a:p>
        </p:txBody>
      </p:sp>
      <p:pic>
        <p:nvPicPr>
          <p:cNvPr id="43011" name="Picture 2" descr="E:\Фото ОрГМА\Gistol\DSCN2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2133600"/>
            <a:ext cx="6669087" cy="4381500"/>
          </a:xfrm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А это уже 6 курс…на итоговой государственной аттестации</a:t>
            </a:r>
            <a:endParaRPr lang="ru-RU"/>
          </a:p>
        </p:txBody>
      </p:sp>
      <p:pic>
        <p:nvPicPr>
          <p:cNvPr id="44035" name="Picture 2" descr="E:\Фото ОрГМА\GosEkz\DSCN99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1500188"/>
            <a:ext cx="7791450" cy="5119687"/>
          </a:xfrm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Это музей истории университета</a:t>
            </a:r>
            <a:endParaRPr lang="ru-RU"/>
          </a:p>
        </p:txBody>
      </p:sp>
      <p:pic>
        <p:nvPicPr>
          <p:cNvPr id="45059" name="Picture 2" descr="E:\Фото ОрГМА\komissiya\DSCN32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341438"/>
            <a:ext cx="4464050" cy="3348037"/>
          </a:xfrm>
        </p:spPr>
      </p:pic>
      <p:pic>
        <p:nvPicPr>
          <p:cNvPr id="45060" name="Picture 4" descr="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341438"/>
            <a:ext cx="42862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770438"/>
            <a:ext cx="5113337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Свои знания мы черпаем в научной библиотеке  университета</a:t>
            </a:r>
            <a:endParaRPr lang="ru-RU"/>
          </a:p>
        </p:txBody>
      </p:sp>
      <p:pic>
        <p:nvPicPr>
          <p:cNvPr id="46083" name="Picture 4" descr="cher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773238"/>
            <a:ext cx="28702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5" descr="Слайд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5472112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На занятиях по биологии (1 курс)</a:t>
            </a:r>
            <a:endParaRPr lang="ru-RU"/>
          </a:p>
        </p:txBody>
      </p:sp>
      <p:pic>
        <p:nvPicPr>
          <p:cNvPr id="19459" name="Picture 2" descr="E:\Фото ОрГМА\Biologiya\DSCN346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571625"/>
            <a:ext cx="7100887" cy="4864100"/>
          </a:xfrm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В тишине читального зала можно готовиться к занятиям</a:t>
            </a:r>
            <a:endParaRPr lang="ru-RU"/>
          </a:p>
        </p:txBody>
      </p:sp>
      <p:pic>
        <p:nvPicPr>
          <p:cNvPr id="47107" name="Picture 4" descr="6конференция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" b="17839"/>
          <a:stretch>
            <a:fillRect/>
          </a:stretch>
        </p:blipFill>
        <p:spPr bwMode="auto">
          <a:xfrm>
            <a:off x="611188" y="1484313"/>
            <a:ext cx="7848600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152400"/>
            <a:ext cx="8229600" cy="828675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mtClean="0">
                <a:ln>
                  <a:noFill/>
                </a:ln>
                <a:effectLst/>
              </a:rPr>
              <a:t>Общежития ОрГМУ</a:t>
            </a:r>
          </a:p>
        </p:txBody>
      </p:sp>
      <p:pic>
        <p:nvPicPr>
          <p:cNvPr id="48131" name="Picture 7" descr="obs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8863"/>
            <a:ext cx="5040313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6" descr="obsh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924175"/>
            <a:ext cx="525621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 descr="obsh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981075"/>
            <a:ext cx="51117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000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52400"/>
            <a:ext cx="8186766" cy="113346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Здесь мы питаемся между занятиями</a:t>
            </a:r>
            <a:endParaRPr lang="ru-RU"/>
          </a:p>
        </p:txBody>
      </p:sp>
      <p:pic>
        <p:nvPicPr>
          <p:cNvPr id="49155" name="Picture 2" descr="E:\Фото ОрГМА\Столовая\DSC0097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1524000"/>
            <a:ext cx="8215312" cy="4572000"/>
          </a:xfrm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50825" y="404813"/>
            <a:ext cx="8362950" cy="684212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3000" smtClean="0">
                <a:ln>
                  <a:noFill/>
                </a:ln>
                <a:effectLst/>
              </a:rPr>
              <a:t>Спортивные секции</a:t>
            </a:r>
            <a:br>
              <a:rPr lang="ru-RU" sz="3000" smtClean="0">
                <a:ln>
                  <a:noFill/>
                </a:ln>
                <a:effectLst/>
              </a:rPr>
            </a:br>
            <a:r>
              <a:rPr lang="ru-RU" sz="3000" smtClean="0">
                <a:ln>
                  <a:noFill/>
                </a:ln>
                <a:effectLst/>
              </a:rPr>
              <a:t>СОЦ «Гиппократ»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2205038"/>
            <a:ext cx="1882775" cy="54133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Бадминтон</a:t>
            </a:r>
          </a:p>
        </p:txBody>
      </p:sp>
      <p:sp>
        <p:nvSpPr>
          <p:cNvPr id="50180" name="Rectangle 4"/>
          <p:cNvSpPr>
            <a:spLocks/>
          </p:cNvSpPr>
          <p:nvPr/>
        </p:nvSpPr>
        <p:spPr bwMode="auto">
          <a:xfrm>
            <a:off x="2339975" y="2781300"/>
            <a:ext cx="18002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None/>
            </a:pPr>
            <a:r>
              <a:rPr lang="ru-RU" altLang="ru-RU" sz="2600">
                <a:latin typeface="Constantia" panose="02030602050306030303" pitchFamily="18" charset="0"/>
              </a:rPr>
              <a:t>Баскетбол</a:t>
            </a:r>
          </a:p>
        </p:txBody>
      </p:sp>
      <p:sp>
        <p:nvSpPr>
          <p:cNvPr id="50181" name="Rectangle 5"/>
          <p:cNvSpPr>
            <a:spLocks/>
          </p:cNvSpPr>
          <p:nvPr/>
        </p:nvSpPr>
        <p:spPr bwMode="auto">
          <a:xfrm>
            <a:off x="4427538" y="2781300"/>
            <a:ext cx="188277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None/>
            </a:pPr>
            <a:r>
              <a:rPr lang="ru-RU" altLang="ru-RU" sz="2600">
                <a:latin typeface="Constantia" panose="02030602050306030303" pitchFamily="18" charset="0"/>
              </a:rPr>
              <a:t>Волейбол</a:t>
            </a:r>
          </a:p>
        </p:txBody>
      </p:sp>
      <p:sp>
        <p:nvSpPr>
          <p:cNvPr id="50182" name="Rectangle 6"/>
          <p:cNvSpPr>
            <a:spLocks/>
          </p:cNvSpPr>
          <p:nvPr/>
        </p:nvSpPr>
        <p:spPr bwMode="auto">
          <a:xfrm>
            <a:off x="6732588" y="2205038"/>
            <a:ext cx="188277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None/>
            </a:pPr>
            <a:r>
              <a:rPr lang="ru-RU" altLang="ru-RU" sz="2600">
                <a:latin typeface="Constantia" panose="02030602050306030303" pitchFamily="18" charset="0"/>
              </a:rPr>
              <a:t>Дартс</a:t>
            </a:r>
          </a:p>
        </p:txBody>
      </p:sp>
      <p:sp>
        <p:nvSpPr>
          <p:cNvPr id="50183" name="Rectangle 7"/>
          <p:cNvSpPr>
            <a:spLocks/>
          </p:cNvSpPr>
          <p:nvPr/>
        </p:nvSpPr>
        <p:spPr bwMode="auto">
          <a:xfrm>
            <a:off x="250825" y="5949950"/>
            <a:ext cx="2016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None/>
            </a:pPr>
            <a:r>
              <a:rPr lang="ru-RU" altLang="ru-RU" sz="2000">
                <a:latin typeface="Constantia" panose="02030602050306030303" pitchFamily="18" charset="0"/>
              </a:rPr>
              <a:t>Гиревой спорт</a:t>
            </a:r>
          </a:p>
        </p:txBody>
      </p:sp>
      <p:sp>
        <p:nvSpPr>
          <p:cNvPr id="50184" name="Rectangle 8"/>
          <p:cNvSpPr>
            <a:spLocks/>
          </p:cNvSpPr>
          <p:nvPr/>
        </p:nvSpPr>
        <p:spPr bwMode="auto">
          <a:xfrm>
            <a:off x="2555875" y="5084763"/>
            <a:ext cx="13684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None/>
            </a:pPr>
            <a:r>
              <a:rPr lang="ru-RU" altLang="ru-RU" sz="2600">
                <a:latin typeface="Constantia" panose="02030602050306030303" pitchFamily="18" charset="0"/>
              </a:rPr>
              <a:t>Лапта</a:t>
            </a:r>
          </a:p>
        </p:txBody>
      </p:sp>
      <p:sp>
        <p:nvSpPr>
          <p:cNvPr id="50185" name="Rectangle 9"/>
          <p:cNvSpPr>
            <a:spLocks/>
          </p:cNvSpPr>
          <p:nvPr/>
        </p:nvSpPr>
        <p:spPr bwMode="auto">
          <a:xfrm>
            <a:off x="4427538" y="5084763"/>
            <a:ext cx="188277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None/>
            </a:pPr>
            <a:r>
              <a:rPr lang="ru-RU" altLang="ru-RU" sz="2600">
                <a:latin typeface="Constantia" panose="02030602050306030303" pitchFamily="18" charset="0"/>
              </a:rPr>
              <a:t>Фитнес</a:t>
            </a:r>
          </a:p>
        </p:txBody>
      </p:sp>
      <p:sp>
        <p:nvSpPr>
          <p:cNvPr id="50186" name="Rectangle 11"/>
          <p:cNvSpPr>
            <a:spLocks/>
          </p:cNvSpPr>
          <p:nvPr/>
        </p:nvSpPr>
        <p:spPr bwMode="auto">
          <a:xfrm>
            <a:off x="6588125" y="6021388"/>
            <a:ext cx="23050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None/>
            </a:pPr>
            <a:r>
              <a:rPr lang="ru-RU" altLang="ru-RU">
                <a:latin typeface="Constantia" panose="02030602050306030303" pitchFamily="18" charset="0"/>
              </a:rPr>
              <a:t>Настольный теннис</a:t>
            </a:r>
          </a:p>
        </p:txBody>
      </p:sp>
      <p:pic>
        <p:nvPicPr>
          <p:cNvPr id="50187" name="Picture 12" descr="ee2132b436fdf2551d3c9c5c8fd68b73_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8" name="Picture 13" descr="2cd457d9d226bd83dc78b3603c1a8fd0_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557338"/>
            <a:ext cx="1905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9" name="Picture 14" descr="b1f40bd2796c35fa8062d0f6df09e4fd_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557338"/>
            <a:ext cx="1905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0" name="Picture 15" descr="b2b9c525f7c1bb49a335e91be11dad8b_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365625"/>
            <a:ext cx="187325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1" name="Picture 16" descr="3b60a9d0a2cdf8ec6bbcadc3a6ddff94_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765175"/>
            <a:ext cx="201612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2" name="Picture 17" descr="0a0ad529e93f57f85e15802b10ac6d71_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716338"/>
            <a:ext cx="1800225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3" name="Picture 18" descr="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437063"/>
            <a:ext cx="2089150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4" name="Picture 19" descr="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716338"/>
            <a:ext cx="2014537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000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4663" y="5425"/>
            <a:ext cx="8229600" cy="10416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В тренажерном зале</a:t>
            </a:r>
            <a:endParaRPr lang="ru-RU"/>
          </a:p>
        </p:txBody>
      </p:sp>
      <p:pic>
        <p:nvPicPr>
          <p:cNvPr id="51203" name="Picture 2" descr="E:\Фото ОрГМА\Fizvospit\DSCN357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268413"/>
            <a:ext cx="3816350" cy="2571750"/>
          </a:xfrm>
        </p:spPr>
      </p:pic>
      <p:pic>
        <p:nvPicPr>
          <p:cNvPr id="51204" name="Picture 4" descr="p18id5sbhfmg51f58b601c5q1o2k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860800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 descr="_DSC00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196975"/>
            <a:ext cx="39973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6" descr="_DSC00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806825"/>
            <a:ext cx="4176712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/>
          </p:cNvSpPr>
          <p:nvPr>
            <p:ph type="title" idx="4294967295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mtClean="0">
                <a:ln>
                  <a:noFill/>
                </a:ln>
                <a:effectLst/>
              </a:rPr>
              <a:t>Театр СТЭМ «Горицвет»</a:t>
            </a:r>
          </a:p>
        </p:txBody>
      </p:sp>
      <p:pic>
        <p:nvPicPr>
          <p:cNvPr id="52227" name="Picture 4" descr="dc240c00d724ca0776b18bf8d646678c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8135937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000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/>
          </p:cNvSpPr>
          <p:nvPr>
            <p:ph type="title" idx="4294967295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3800" smtClean="0">
                <a:ln>
                  <a:noFill/>
                </a:ln>
                <a:effectLst/>
              </a:rPr>
              <a:t>Если хотите лечить людей, поступайте на лечебный факультет!</a:t>
            </a:r>
          </a:p>
        </p:txBody>
      </p:sp>
      <p:pic>
        <p:nvPicPr>
          <p:cNvPr id="53251" name="Picture 2" descr="E:\Фото ОрГМА\Figaro\f-22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725" y="1447800"/>
            <a:ext cx="7702550" cy="4678363"/>
          </a:xfrm>
          <a:noFill/>
        </p:spPr>
      </p:pic>
    </p:spTree>
  </p:cSld>
  <p:clrMapOvr>
    <a:masterClrMapping/>
  </p:clrMapOvr>
  <p:transition advClick="0" advTm="7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В музее на кафедре биологии</a:t>
            </a:r>
            <a:endParaRPr lang="ru-RU"/>
          </a:p>
        </p:txBody>
      </p:sp>
      <p:pic>
        <p:nvPicPr>
          <p:cNvPr id="20483" name="Picture 2" descr="E:\Фото ОрГМА\Biologiya\DSCN346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588" y="1547813"/>
            <a:ext cx="7907337" cy="4810125"/>
          </a:xfrm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На занятиях по химии (1 курс)</a:t>
            </a:r>
            <a:endParaRPr lang="ru-RU"/>
          </a:p>
        </p:txBody>
      </p:sp>
      <p:pic>
        <p:nvPicPr>
          <p:cNvPr id="21507" name="Picture 2" descr="E:\Фото ОрГМА\Chimiya\DSCN355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5938" y="1524000"/>
            <a:ext cx="5335587" cy="4783138"/>
          </a:xfrm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На занятиях по физике (1 курс)</a:t>
            </a:r>
            <a:endParaRPr lang="ru-RU"/>
          </a:p>
        </p:txBody>
      </p:sp>
      <p:pic>
        <p:nvPicPr>
          <p:cNvPr id="22531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887788"/>
            <a:ext cx="3960812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 descr="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412875"/>
            <a:ext cx="3738563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3794125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Мы химики, физики… и лирики</a:t>
            </a:r>
            <a:endParaRPr lang="ru-RU"/>
          </a:p>
        </p:txBody>
      </p:sp>
      <p:pic>
        <p:nvPicPr>
          <p:cNvPr id="23555" name="Picture 2" descr="E:\Фото ОрГМА\Chimiya\k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713" y="1524000"/>
            <a:ext cx="7637462" cy="4905375"/>
          </a:xfrm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На занятиях по гистологии мы изучаем строение тканей организма</a:t>
            </a:r>
            <a:endParaRPr lang="ru-RU"/>
          </a:p>
        </p:txBody>
      </p:sp>
      <p:pic>
        <p:nvPicPr>
          <p:cNvPr id="24579" name="Picture 2" descr="E:\Фото ОрГМА\Gistol\DSCN2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75" y="1524000"/>
            <a:ext cx="6373813" cy="4719638"/>
          </a:xfrm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/>
          </p:cNvSpPr>
          <p:nvPr>
            <p:ph type="title" idx="4294967295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mtClean="0">
                <a:ln>
                  <a:noFill/>
                </a:ln>
                <a:effectLst/>
              </a:rPr>
              <a:t>Кафедра иностранных языков</a:t>
            </a:r>
          </a:p>
        </p:txBody>
      </p:sp>
      <p:pic>
        <p:nvPicPr>
          <p:cNvPr id="25603" name="Picture 5" descr="Foto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08488"/>
            <a:ext cx="295275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 descr="Fot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295275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7" descr="Foto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12875"/>
            <a:ext cx="29781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8" descr="Foto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508500"/>
            <a:ext cx="29051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4" descr="GCgNcDFUZS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781300"/>
            <a:ext cx="33115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000">
    <p:wip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1_Поток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1_Апекс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1245</TotalTime>
  <Words>278</Words>
  <Application>Microsoft Office PowerPoint</Application>
  <PresentationFormat>Экран (4:3)</PresentationFormat>
  <Paragraphs>45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36</vt:i4>
      </vt:variant>
    </vt:vector>
  </HeadingPairs>
  <TitlesOfParts>
    <vt:vector size="45" baseType="lpstr">
      <vt:lpstr>Arial</vt:lpstr>
      <vt:lpstr>Constantia</vt:lpstr>
      <vt:lpstr>Wingdings 2</vt:lpstr>
      <vt:lpstr>Calibri</vt:lpstr>
      <vt:lpstr>Wingdings</vt:lpstr>
      <vt:lpstr>Wingdings 3</vt:lpstr>
      <vt:lpstr>1_Бумажная</vt:lpstr>
      <vt:lpstr>1_Поток</vt:lpstr>
      <vt:lpstr>1_Апекс</vt:lpstr>
      <vt:lpstr>Вас приветствует  лечебный факультет  Оренбургского государственного медицинского университета</vt:lpstr>
      <vt:lpstr>На лекции по биологии (1 курс)</vt:lpstr>
      <vt:lpstr>На занятиях по биологии (1 курс)</vt:lpstr>
      <vt:lpstr>В музее на кафедре биологии</vt:lpstr>
      <vt:lpstr>На занятиях по химии (1 курс)</vt:lpstr>
      <vt:lpstr>На занятиях по физике (1 курс)</vt:lpstr>
      <vt:lpstr>Мы химики, физики… и лирики</vt:lpstr>
      <vt:lpstr>На занятиях по гистологии мы изучаем строение тканей организма</vt:lpstr>
      <vt:lpstr>Кафедра иностранных языков</vt:lpstr>
      <vt:lpstr>Занятия по иностранному языку в лингафонном кабинете</vt:lpstr>
      <vt:lpstr>В здоровом теле, здоровый дух… На занятиях по физической культуре (1 курс)</vt:lpstr>
      <vt:lpstr>Мы должны стать не только хорошими врачами, но и хорошими психологами (на занятиях по общей психологии 2 курс)</vt:lpstr>
      <vt:lpstr>На занятиях по отоларингологии</vt:lpstr>
      <vt:lpstr>Будущие отоларингологи</vt:lpstr>
      <vt:lpstr>Осмотр больного с заболеванием носа</vt:lpstr>
      <vt:lpstr>На экзамене по анатомии (2 курс)</vt:lpstr>
      <vt:lpstr>На занятиях по физиологии (2 курс)</vt:lpstr>
      <vt:lpstr>О микробах они знают все.  Кафедра микробиологии (3 курс)</vt:lpstr>
      <vt:lpstr>А еще из нас могут получиться терапевты (4 курс на занятиях по терапии)</vt:lpstr>
      <vt:lpstr>На занятиях по терапии  (4 курс)</vt:lpstr>
      <vt:lpstr>Хирургия – это дело серьёзное   (4 курс на занятиях по факультетской хирургии)</vt:lpstr>
      <vt:lpstr>Хочешь быть хирургом – иди учиться на лечебный факультет!</vt:lpstr>
      <vt:lpstr>На занятиях по топографической анатомии (4курс)</vt:lpstr>
      <vt:lpstr>На экзамене по топографической анатомии (4 курс)</vt:lpstr>
      <vt:lpstr>Знания по всем предметам мы проверяем  на компьютерах</vt:lpstr>
      <vt:lpstr>Отличниками не рождаются, отличниками становятся  в медицинском университете</vt:lpstr>
      <vt:lpstr>А это уже 6 курс…на итоговой государственной аттестации</vt:lpstr>
      <vt:lpstr>Это музей истории университета</vt:lpstr>
      <vt:lpstr>Свои знания мы черпаем в научной библиотеке  университета</vt:lpstr>
      <vt:lpstr>В тишине читального зала можно готовиться к занятиям</vt:lpstr>
      <vt:lpstr>Общежития ОрГМУ</vt:lpstr>
      <vt:lpstr>Здесь мы питаемся между занятиями</vt:lpstr>
      <vt:lpstr>Спортивные секции СОЦ «Гиппократ»</vt:lpstr>
      <vt:lpstr>В тренажерном зале</vt:lpstr>
      <vt:lpstr>Театр СТЭМ «Горицвет»</vt:lpstr>
      <vt:lpstr>Если хотите лечить людей, поступайте на лечебный факультет!</vt:lpstr>
    </vt:vector>
  </TitlesOfParts>
  <Company>SamForum.ws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Сгибнев Борис Владимирович</cp:lastModifiedBy>
  <cp:revision>86</cp:revision>
  <dcterms:created xsi:type="dcterms:W3CDTF">2002-01-11T03:17:52Z</dcterms:created>
  <dcterms:modified xsi:type="dcterms:W3CDTF">2015-11-06T10:29:24Z</dcterms:modified>
</cp:coreProperties>
</file>